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14"/>
  </p:notesMasterIdLst>
  <p:handoutMasterIdLst>
    <p:handoutMasterId r:id="rId15"/>
  </p:handoutMasterIdLst>
  <p:sldIdLst>
    <p:sldId id="268" r:id="rId2"/>
    <p:sldId id="335" r:id="rId3"/>
    <p:sldId id="360" r:id="rId4"/>
    <p:sldId id="361" r:id="rId5"/>
    <p:sldId id="349" r:id="rId6"/>
    <p:sldId id="337" r:id="rId7"/>
    <p:sldId id="336" r:id="rId8"/>
    <p:sldId id="347" r:id="rId9"/>
    <p:sldId id="342" r:id="rId10"/>
    <p:sldId id="356" r:id="rId11"/>
    <p:sldId id="358" r:id="rId12"/>
    <p:sldId id="357" r:id="rId13"/>
  </p:sldIdLst>
  <p:sldSz cx="9906000" cy="6858000" type="A4"/>
  <p:notesSz cx="6735763" cy="9866313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pos="779" userDrawn="1">
          <p15:clr>
            <a:srgbClr val="A4A3A4"/>
          </p15:clr>
        </p15:guide>
        <p15:guide id="5" pos="5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ніна Ірина Вікторівна" initials="ПІ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E8"/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230" y="84"/>
      </p:cViewPr>
      <p:guideLst>
        <p:guide orient="horz" pos="2160"/>
        <p:guide orient="horz" pos="384"/>
        <p:guide orient="horz" pos="3792"/>
        <p:guide pos="779"/>
        <p:guide pos="54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000" y="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4845" tIns="47423" rIns="94845" bIns="47423" rtlCol="0"/>
          <a:lstStyle>
            <a:lvl1pPr algn="l">
              <a:defRPr sz="1300"/>
            </a:lvl1pPr>
          </a:lstStyle>
          <a:p>
            <a:pPr rtl="0"/>
            <a:endParaRPr lang="uk-UA" dirty="0">
              <a:latin typeface="Calibri" panose="020F0502020204030204" pitchFamily="34" charset="0"/>
            </a:endParaRP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4845" tIns="47423" rIns="94845" bIns="47423" rtlCol="0"/>
          <a:lstStyle>
            <a:lvl1pPr algn="r">
              <a:defRPr sz="1300"/>
            </a:lvl1pPr>
          </a:lstStyle>
          <a:p>
            <a:pPr rtl="0"/>
            <a:fld id="{22528B8F-C41C-4106-BA01-4006BA179FB4}" type="datetime1">
              <a:rPr lang="uk-UA" smtClean="0">
                <a:latin typeface="Calibri" panose="020F0502020204030204" pitchFamily="34" charset="0"/>
              </a:rPr>
              <a:t>22.10.2024</a:t>
            </a:fld>
            <a:endParaRPr lang="uk-UA">
              <a:latin typeface="Calibri" panose="020F0502020204030204" pitchFamily="34" charset="0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4845" tIns="47423" rIns="94845" bIns="47423" rtlCol="0" anchor="b"/>
          <a:lstStyle>
            <a:lvl1pPr algn="l">
              <a:defRPr sz="1300"/>
            </a:lvl1pPr>
          </a:lstStyle>
          <a:p>
            <a:pPr rtl="0"/>
            <a:endParaRPr lang="uk-UA" dirty="0">
              <a:latin typeface="Calibri" panose="020F0502020204030204" pitchFamily="34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4845" tIns="47423" rIns="94845" bIns="47423" rtlCol="0" anchor="b"/>
          <a:lstStyle>
            <a:lvl1pPr algn="r">
              <a:defRPr sz="1300"/>
            </a:lvl1pPr>
          </a:lstStyle>
          <a:p>
            <a:pPr rtl="0"/>
            <a:fld id="{14886E15-F82A-4596-A46C-375C6D3981E1}" type="slidenum">
              <a:rPr lang="uk-UA" smtClean="0">
                <a:latin typeface="Calibri" panose="020F0502020204030204" pitchFamily="34" charset="0"/>
              </a:rPr>
              <a:t>‹№›</a:t>
            </a:fld>
            <a:endParaRPr lang="uk-U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4845" tIns="47423" rIns="94845" bIns="47423" rtlCol="0"/>
          <a:lstStyle>
            <a:lvl1pPr algn="l">
              <a:defRPr sz="1300">
                <a:latin typeface="Calibri" panose="020F0502020204030204" pitchFamily="34" charset="0"/>
              </a:defRPr>
            </a:lvl1pPr>
          </a:lstStyle>
          <a:p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4845" tIns="47423" rIns="94845" bIns="47423" rtlCol="0"/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3EFE5904-ED22-4E50-9FF8-E28AA1B9531A}" type="datetime1">
              <a:rPr lang="uk-UA" noProof="0" smtClean="0"/>
              <a:t>22.10.2024</a:t>
            </a:fld>
            <a:endParaRPr lang="uk-UA" noProof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5" tIns="47423" rIns="94845" bIns="47423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4845" tIns="47423" rIns="94845" bIns="47423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4845" tIns="47423" rIns="94845" bIns="47423" rtlCol="0" anchor="b"/>
          <a:lstStyle>
            <a:lvl1pPr algn="l">
              <a:defRPr sz="1300">
                <a:latin typeface="Calibri" panose="020F0502020204030204" pitchFamily="34" charset="0"/>
              </a:defRPr>
            </a:lvl1pPr>
          </a:lstStyle>
          <a:p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4845" tIns="47423" rIns="94845" bIns="47423" rtlCol="0" anchor="b"/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BF105DB2-FD3E-441D-8B7E-7AE83ECE27B3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>
              <a:latin typeface="Calibri" panose="020F0502020204030204" pitchFamily="34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uk-UA" smtClean="0">
                <a:latin typeface="Calibri" panose="020F0502020204030204" pitchFamily="34" charset="0"/>
              </a:rPr>
              <a:t>1</a:t>
            </a:fld>
            <a:endParaRPr lang="uk-U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>
              <a:latin typeface="Calibri" panose="020F0502020204030204" pitchFamily="34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897758">
              <a:defRPr/>
            </a:pPr>
            <a:fld id="{BF105DB2-FD3E-441D-8B7E-7AE83ECE27B3}" type="slidenum">
              <a:rPr lang="uk-UA">
                <a:solidFill>
                  <a:prstClr val="black"/>
                </a:solidFill>
              </a:rPr>
              <a:pPr defTabSz="897758">
                <a:defRPr/>
              </a:pPr>
              <a:t>11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>
              <a:latin typeface="Calibri" panose="020F0502020204030204" pitchFamily="34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897758">
              <a:defRPr/>
            </a:pPr>
            <a:fld id="{BF105DB2-FD3E-441D-8B7E-7AE83ECE27B3}" type="slidenum">
              <a:rPr lang="uk-UA">
                <a:solidFill>
                  <a:prstClr val="black"/>
                </a:solidFill>
              </a:rPr>
              <a:pPr defTabSz="897758">
                <a:defRPr/>
              </a:pPr>
              <a:t>12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7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750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470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470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435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705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664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015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>
              <a:latin typeface="Calibri" panose="020F0502020204030204" pitchFamily="34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uk-UA" smtClean="0">
                <a:latin typeface="Calibri" panose="020F0502020204030204" pitchFamily="34" charset="0"/>
              </a:rPr>
              <a:t>10</a:t>
            </a:fld>
            <a:endParaRPr lang="uk-U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0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invGray">
          <a:xfrm>
            <a:off x="1237285" y="1905000"/>
            <a:ext cx="7431434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37283" y="5029200"/>
            <a:ext cx="6688290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/>
              <a:t>Клацніть, щоб змінити стиль зразка підзаголовка</a:t>
            </a:r>
            <a:endParaRPr lang="uk-UA" dirty="0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20" name="Місце для дати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75F0579-9853-4E87-A67D-8E2E83BD05B1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930C55F-BAAD-44AF-9ECD-536289211B94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 hasCustomPrompt="1"/>
          </p:nvPr>
        </p:nvSpPr>
        <p:spPr>
          <a:xfrm>
            <a:off x="7716297" y="609600"/>
            <a:ext cx="928930" cy="54102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1237282" y="609600"/>
            <a:ext cx="6254790" cy="54102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8B00DAE-2CE0-4849-9856-6FE7FAF1BAB0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sz="2401">
                <a:latin typeface="Calibri" panose="020F050202020403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72B9D17-9FF7-47FB-8DA8-FD217A4CD2A5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5495C1-C260-4DD5-9292-BF53EAE4D7C4}" type="datetime1">
              <a:rPr lang="uk-UA" noProof="0" smtClean="0"/>
              <a:t>22.10.2024</a:t>
            </a:fld>
            <a:endParaRPr lang="uk-UA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8622408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2675" y="762004"/>
            <a:ext cx="6996113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213" y="2202080"/>
            <a:ext cx="2808351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89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6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1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7211" y="2904565"/>
            <a:ext cx="2808351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89" indent="0">
              <a:buNone/>
              <a:defRPr sz="900"/>
            </a:lvl2pPr>
            <a:lvl3pPr marL="685777" indent="0">
              <a:buNone/>
              <a:defRPr sz="750"/>
            </a:lvl3pPr>
            <a:lvl4pPr marL="1028666" indent="0">
              <a:buNone/>
              <a:defRPr sz="675"/>
            </a:lvl4pPr>
            <a:lvl5pPr marL="1371554" indent="0">
              <a:buNone/>
              <a:defRPr sz="675"/>
            </a:lvl5pPr>
            <a:lvl6pPr marL="1714443" indent="0">
              <a:buNone/>
              <a:defRPr sz="675"/>
            </a:lvl6pPr>
            <a:lvl7pPr marL="2057331" indent="0">
              <a:buNone/>
              <a:defRPr sz="675"/>
            </a:lvl7pPr>
            <a:lvl8pPr marL="2400220" indent="0">
              <a:buNone/>
              <a:defRPr sz="675"/>
            </a:lvl8pPr>
            <a:lvl9pPr marL="2743109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49650" y="2201333"/>
            <a:ext cx="2808351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89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6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1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548073" y="2904067"/>
            <a:ext cx="2808351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89" indent="0">
              <a:buNone/>
              <a:defRPr sz="900"/>
            </a:lvl2pPr>
            <a:lvl3pPr marL="685777" indent="0">
              <a:buNone/>
              <a:defRPr sz="750"/>
            </a:lvl3pPr>
            <a:lvl4pPr marL="1028666" indent="0">
              <a:buNone/>
              <a:defRPr sz="675"/>
            </a:lvl4pPr>
            <a:lvl5pPr marL="1371554" indent="0">
              <a:buNone/>
              <a:defRPr sz="675"/>
            </a:lvl5pPr>
            <a:lvl6pPr marL="1714443" indent="0">
              <a:buNone/>
              <a:defRPr sz="675"/>
            </a:lvl6pPr>
            <a:lvl7pPr marL="2057331" indent="0">
              <a:buNone/>
              <a:defRPr sz="675"/>
            </a:lvl7pPr>
            <a:lvl8pPr marL="2400220" indent="0">
              <a:buNone/>
              <a:defRPr sz="675"/>
            </a:lvl8pPr>
            <a:lvl9pPr marL="2743109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42088" y="2192866"/>
            <a:ext cx="2808351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89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6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1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42089" y="2904565"/>
            <a:ext cx="2808351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89" indent="0">
              <a:buNone/>
              <a:defRPr sz="900"/>
            </a:lvl2pPr>
            <a:lvl3pPr marL="685777" indent="0">
              <a:buNone/>
              <a:defRPr sz="750"/>
            </a:lvl3pPr>
            <a:lvl4pPr marL="1028666" indent="0">
              <a:buNone/>
              <a:defRPr sz="675"/>
            </a:lvl4pPr>
            <a:lvl5pPr marL="1371554" indent="0">
              <a:buNone/>
              <a:defRPr sz="675"/>
            </a:lvl5pPr>
            <a:lvl6pPr marL="1714443" indent="0">
              <a:buNone/>
              <a:defRPr sz="675"/>
            </a:lvl6pPr>
            <a:lvl7pPr marL="2057331" indent="0">
              <a:buNone/>
              <a:defRPr sz="675"/>
            </a:lvl7pPr>
            <a:lvl8pPr marL="2400220" indent="0">
              <a:buNone/>
              <a:defRPr sz="675"/>
            </a:lvl8pPr>
            <a:lvl9pPr marL="2743109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5495C1-C260-4DD5-9292-BF53EAE4D7C4}" type="datetime1">
              <a:rPr lang="uk-UA" noProof="0" smtClean="0"/>
              <a:t>22.10.2024</a:t>
            </a:fld>
            <a:endParaRPr lang="uk-U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659864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sz="2401">
                <a:latin typeface="Calibri" panose="020F050202020403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142CE40-4760-47B8-86BA-734B71D9EC5A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37283" y="1905000"/>
            <a:ext cx="7431435" cy="2667000"/>
          </a:xfrm>
        </p:spPr>
        <p:txBody>
          <a:bodyPr rtlCol="0" anchor="b">
            <a:normAutofit/>
          </a:bodyPr>
          <a:lstStyle>
            <a:lvl1pPr algn="l">
              <a:defRPr sz="4051" b="0" cap="none" baseline="0">
                <a:latin typeface="Calibri" panose="020F050202020403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237283" y="4876800"/>
            <a:ext cx="668829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Зразки заголовків</a:t>
            </a: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B4C43A20-F42B-47D0-A078-CC0F6C104AC8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237284" y="1904999"/>
            <a:ext cx="3604835" cy="4088921"/>
          </a:xfrm>
        </p:spPr>
        <p:txBody>
          <a:bodyPr rtlCol="0"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</a:defRPr>
            </a:lvl2pPr>
            <a:lvl3pPr>
              <a:defRPr sz="135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5063885" y="1904999"/>
            <a:ext cx="3604835" cy="4088921"/>
          </a:xfrm>
        </p:spPr>
        <p:txBody>
          <a:bodyPr rtlCol="0"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</a:defRPr>
            </a:lvl2pPr>
            <a:lvl3pPr>
              <a:defRPr sz="135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11BF7D1-F310-4F0A-B219-C278970460F9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237284" y="1828804"/>
            <a:ext cx="35918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Calibri" panose="020F0502020204030204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uk-UA"/>
              <a:t>Зразки заголовків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237284" y="2590801"/>
            <a:ext cx="3591860" cy="3429000"/>
          </a:xfrm>
        </p:spPr>
        <p:txBody>
          <a:bodyPr rtlCol="0">
            <a:normAutofit/>
          </a:bodyPr>
          <a:lstStyle>
            <a:lvl1pPr>
              <a:defRPr sz="1500">
                <a:latin typeface="Calibri" panose="020F0502020204030204" pitchFamily="34" charset="0"/>
              </a:defRPr>
            </a:lvl1pPr>
            <a:lvl2pPr>
              <a:defRPr sz="135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5076860" y="1828804"/>
            <a:ext cx="35918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Calibri" panose="020F0502020204030204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uk-UA"/>
              <a:t>Зразки заголовків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5076860" y="2590801"/>
            <a:ext cx="3591860" cy="3429000"/>
          </a:xfrm>
        </p:spPr>
        <p:txBody>
          <a:bodyPr rtlCol="0">
            <a:normAutofit/>
          </a:bodyPr>
          <a:lstStyle>
            <a:lvl1pPr>
              <a:defRPr sz="1500">
                <a:latin typeface="Calibri" panose="020F0502020204030204" pitchFamily="34" charset="0"/>
              </a:defRPr>
            </a:lvl1pPr>
            <a:lvl2pPr>
              <a:defRPr sz="135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5545708-842A-4E5C-A3E1-8D5776B36373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6A434A5-2176-480F-9E26-4AF494D774EA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C3DE754-942B-4A02-8D7F-D7638791497E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"/>
          <p:cNvSpPr/>
          <p:nvPr/>
        </p:nvSpPr>
        <p:spPr>
          <a:xfrm>
            <a:off x="989566" y="1019175"/>
            <a:ext cx="4979062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35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39289" y="1371600"/>
            <a:ext cx="2539073" cy="2057400"/>
          </a:xfrm>
        </p:spPr>
        <p:txBody>
          <a:bodyPr rtlCol="0" anchor="b">
            <a:normAutofit/>
          </a:bodyPr>
          <a:lstStyle>
            <a:lvl1pPr algn="l">
              <a:defRPr sz="2401" b="1">
                <a:latin typeface="Calibri" panose="020F050202020403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1212509" y="1293495"/>
            <a:ext cx="4533176" cy="4023360"/>
          </a:xfrm>
        </p:spPr>
        <p:txBody>
          <a:bodyPr rtlCol="0">
            <a:normAutofit/>
          </a:bodyPr>
          <a:lstStyle>
            <a:lvl1pPr>
              <a:defRPr sz="1500">
                <a:latin typeface="Calibri" panose="020F0502020204030204" pitchFamily="34" charset="0"/>
              </a:defRPr>
            </a:lvl1pPr>
            <a:lvl2pPr>
              <a:defRPr sz="135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439289" y="3536833"/>
            <a:ext cx="2539073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200">
                <a:latin typeface="Calibri" panose="020F050202020403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uk-UA"/>
              <a:t>Зразки заголовків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F22C0E8-4DFC-4B9D-942A-FAAAB05D9B4E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"/>
          <p:cNvSpPr/>
          <p:nvPr/>
        </p:nvSpPr>
        <p:spPr>
          <a:xfrm>
            <a:off x="989566" y="1019175"/>
            <a:ext cx="4979062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35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39289" y="1371600"/>
            <a:ext cx="2539073" cy="2057400"/>
          </a:xfrm>
        </p:spPr>
        <p:txBody>
          <a:bodyPr rtlCol="0" anchor="b">
            <a:normAutofit/>
          </a:bodyPr>
          <a:lstStyle>
            <a:lvl1pPr algn="l">
              <a:defRPr sz="2401" b="0">
                <a:latin typeface="Calibri" panose="020F0502020204030204" pitchFamily="34" charset="0"/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 hasCustomPrompt="1"/>
          </p:nvPr>
        </p:nvSpPr>
        <p:spPr>
          <a:xfrm>
            <a:off x="1138196" y="1202055"/>
            <a:ext cx="4681804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latin typeface="Calibri" panose="020F0502020204030204" pitchFamily="34" charset="0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439289" y="3536833"/>
            <a:ext cx="2539073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200">
                <a:latin typeface="Calibri" panose="020F050202020403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uk-UA"/>
              <a:t>Зразки заголовків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2909674-A6B6-4B65-B6D3-8A6D2EF8D15B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FF99">
                <a:alpha val="22353"/>
              </a:srgbClr>
            </a:gs>
            <a:gs pos="88000">
              <a:schemeClr val="accent1">
                <a:lumMod val="45000"/>
                <a:lumOff val="55000"/>
                <a:alpha val="23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237659" y="609600"/>
            <a:ext cx="743106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37659" y="1905001"/>
            <a:ext cx="7431060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/>
              <a:t>Зразки заголовків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 bwMode="auto">
          <a:xfrm>
            <a:off x="1225163" y="6516865"/>
            <a:ext cx="49267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uk-UA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 bwMode="auto">
          <a:xfrm>
            <a:off x="6497112" y="6516865"/>
            <a:ext cx="107897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ECB4B7E1-AEBA-4F97-81A3-EC84A2B10BE0}" type="datetime1">
              <a:rPr lang="uk-UA" smtClean="0"/>
              <a:t>22.10.2024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907763" y="6516865"/>
            <a:ext cx="76095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  <p:sldLayoutId id="2147483936" r:id="rId13"/>
    <p:sldLayoutId id="214748393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11590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SzPct val="100000"/>
        <a:buFont typeface="Arial" pitchFamily="34" charset="0"/>
        <a:buChar char="–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17385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Wingdings" pitchFamily="2" charset="2"/>
        <a:buChar char="§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823179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Char char="–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Wingdings" pitchFamily="2" charset="2"/>
        <a:buChar char="§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166171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667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09162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80658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type="subTitle" idx="1"/>
          </p:nvPr>
        </p:nvSpPr>
        <p:spPr>
          <a:xfrm>
            <a:off x="560512" y="2204864"/>
            <a:ext cx="5879150" cy="1468415"/>
          </a:xfr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  <a:outerShdw dist="12700" algn="ctr" rotWithShape="0">
              <a:srgbClr val="002060"/>
            </a:outerShdw>
          </a:effectLst>
        </p:spPr>
        <p:txBody>
          <a:bodyPr wrap="square" rtlCol="0" anchor="ctr" anchorCtr="1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3600" b="1" kern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«ШЛЯХ ЧЕМПІОНІВ»</a:t>
            </a:r>
            <a:endParaRPr lang="uk-UA" sz="3600" kern="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МУЛЬТИСПОРТИВНИЙ ПРОЕКТ </a:t>
            </a:r>
            <a:endParaRPr lang="uk-UA" sz="1400" kern="1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072F7109-1DAA-4457-AD67-4D2E0C4A5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128464" y="47266"/>
            <a:ext cx="972108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CEB57A03-FB50-4996-A13F-F7BF7787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6648" y="6107756"/>
            <a:ext cx="9851842" cy="750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ртинки по запросу &quot;youth olympic games&quot;">
            <a:extLst>
              <a:ext uri="{FF2B5EF4-FFF2-40B4-BE49-F238E27FC236}">
                <a16:creationId xmlns:a16="http://schemas.microsoft.com/office/drawing/2014/main" id="{95B990C5-120F-4CA8-AA1D-34DD11D5B2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5399" y="3245795"/>
            <a:ext cx="228660" cy="2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uk-UA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75F07-190E-8901-E01F-4217AC4750E9}"/>
              </a:ext>
            </a:extLst>
          </p:cNvPr>
          <p:cNvSpPr txBox="1"/>
          <p:nvPr/>
        </p:nvSpPr>
        <p:spPr>
          <a:xfrm>
            <a:off x="56456" y="6553186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Міністерство молоді та спорту України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4FA090-635E-6F2B-06F1-43C2E81FE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720" y="3513779"/>
            <a:ext cx="3275441" cy="22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9000">
              <a:srgbClr val="FFFF99">
                <a:alpha val="22353"/>
              </a:srgbClr>
            </a:gs>
            <a:gs pos="100000">
              <a:schemeClr val="accent1">
                <a:lumMod val="45000"/>
                <a:lumOff val="55000"/>
                <a:alpha val="23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56E21DD6-0983-494C-BDA5-520C73165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6138546"/>
            <a:ext cx="9793088" cy="604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3C3D4BDA-9BC0-40C0-8875-DA251899A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52686"/>
            <a:ext cx="9793088" cy="73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EAAF9-FF56-6631-2501-9CDF3B17EDB1}"/>
              </a:ext>
            </a:extLst>
          </p:cNvPr>
          <p:cNvSpPr txBox="1"/>
          <p:nvPr/>
        </p:nvSpPr>
        <p:spPr>
          <a:xfrm>
            <a:off x="2576736" y="1268760"/>
            <a:ext cx="4953000" cy="116660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450215" algn="ctr" defTabSz="68598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uk-UA" sz="2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МУЛЬТИСПОРТИВНИЙ ПРОЕКТ </a:t>
            </a:r>
            <a:r>
              <a:rPr kumimoji="0" lang="uk-UA" sz="2000" b="1" i="0" u="none" strike="noStrike" kern="1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«ШЛЯХ ЧЕМПІОНІВ»</a:t>
            </a:r>
            <a:endParaRPr kumimoji="0" lang="uk-UA" sz="2000" b="0" i="0" u="none" strike="noStrike" kern="10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відбувається за сприяння та участю:</a:t>
            </a:r>
            <a:endParaRPr lang="uk-UA" sz="20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71C24-B209-03CC-A8CD-89033055FE36}"/>
              </a:ext>
            </a:extLst>
          </p:cNvPr>
          <p:cNvSpPr txBox="1"/>
          <p:nvPr/>
        </p:nvSpPr>
        <p:spPr>
          <a:xfrm>
            <a:off x="1712640" y="2680412"/>
            <a:ext cx="7416824" cy="31500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defTabSz="68598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uk-UA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Міністерства молоді та спорту України</a:t>
            </a:r>
          </a:p>
          <a:p>
            <a:pPr marL="342900" marR="0" lvl="0" indent="-342900" defTabSz="68598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uk-UA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Органів державного управління з питань фізичної культури і спорту, освіти і науки</a:t>
            </a:r>
          </a:p>
          <a:p>
            <a:pPr marL="342900" marR="0" lvl="0" indent="-342900" defTabSz="68598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uk-UA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 олімпійського комітету</a:t>
            </a:r>
          </a:p>
          <a:p>
            <a:pPr marL="342900" marR="0" lvl="0" indent="-342900" defTabSz="68598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uk-UA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Всеукраїнських федерацій з видів спорту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(у тому числі з метою залучення міжнародних (європейських) федерацій в допомозі із забезпеченням спортивним інвентарем, підвищення кваліфікації тренерів тощо)</a:t>
            </a:r>
            <a:endParaRPr lang="uk-UA" kern="1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68598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uk-UA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Провідних спортсменів та тренерів</a:t>
            </a:r>
            <a:endParaRPr lang="uk-UA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4412A-FE9E-7F3D-EC52-49DFA7269C6C}"/>
              </a:ext>
            </a:extLst>
          </p:cNvPr>
          <p:cNvSpPr txBox="1"/>
          <p:nvPr/>
        </p:nvSpPr>
        <p:spPr>
          <a:xfrm>
            <a:off x="66965" y="6550042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«Шлях чемпіонів»</a:t>
            </a:r>
          </a:p>
        </p:txBody>
      </p:sp>
    </p:spTree>
    <p:extLst>
      <p:ext uri="{BB962C8B-B14F-4D97-AF65-F5344CB8AC3E}">
        <p14:creationId xmlns:p14="http://schemas.microsoft.com/office/powerpoint/2010/main" val="21828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56E21DD6-0983-494C-BDA5-520C73165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6138546"/>
            <a:ext cx="9793088" cy="604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3C3D4BDA-9BC0-40C0-8875-DA251899A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52686"/>
            <a:ext cx="9793088" cy="73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877858-2DBB-A264-A91E-A67475899989}"/>
              </a:ext>
            </a:extLst>
          </p:cNvPr>
          <p:cNvSpPr txBox="1"/>
          <p:nvPr/>
        </p:nvSpPr>
        <p:spPr>
          <a:xfrm>
            <a:off x="66965" y="6550042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«Шлях чемпіонів»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03728B-73B4-C501-C531-447629C71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2" y="1412776"/>
            <a:ext cx="4060757" cy="3745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E7AF44-25DA-1020-B633-DA83060C3500}"/>
              </a:ext>
            </a:extLst>
          </p:cNvPr>
          <p:cNvSpPr txBox="1"/>
          <p:nvPr/>
        </p:nvSpPr>
        <p:spPr>
          <a:xfrm>
            <a:off x="4824361" y="1986654"/>
            <a:ext cx="4536504" cy="334354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6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Систематизований підхід підготовки спортсменів дитячо-юнацького, резервного спорту сприятиме максимальному розвитку індивідуальних здібностей дітей, відновленню олімпійського резерву, їх переходу до спорту вищих досягнень та поповнення складу національних збірних команд України.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6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1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Упровадження мультиспортивного проєкту «Шлях чемпіонів» створить передумови для відновлення системи олімпійського спортивного резерву та стане інвестуванням в повернення дітей та молоді в Україну.</a:t>
            </a:r>
            <a:endParaRPr lang="uk-UA" sz="16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9000">
              <a:srgbClr val="FFFF99">
                <a:alpha val="22353"/>
              </a:srgbClr>
            </a:gs>
            <a:gs pos="100000">
              <a:schemeClr val="accent1">
                <a:lumMod val="45000"/>
                <a:lumOff val="55000"/>
                <a:alpha val="23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56E21DD6-0983-494C-BDA5-520C73165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6138546"/>
            <a:ext cx="9793088" cy="604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3C3D4BDA-9BC0-40C0-8875-DA251899A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52686"/>
            <a:ext cx="9793088" cy="73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877858-2DBB-A264-A91E-A67475899989}"/>
              </a:ext>
            </a:extLst>
          </p:cNvPr>
          <p:cNvSpPr txBox="1"/>
          <p:nvPr/>
        </p:nvSpPr>
        <p:spPr>
          <a:xfrm>
            <a:off x="66965" y="6550042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«Шлях чемпіонів»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6C5A7-8920-7731-B109-0849F72A3FE8}"/>
              </a:ext>
            </a:extLst>
          </p:cNvPr>
          <p:cNvSpPr txBox="1"/>
          <p:nvPr/>
        </p:nvSpPr>
        <p:spPr>
          <a:xfrm>
            <a:off x="1208584" y="2307870"/>
            <a:ext cx="7488832" cy="76944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Citius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altius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fortius</a:t>
            </a:r>
            <a:r>
              <a:rPr lang="uk-U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communis</a:t>
            </a:r>
            <a:endParaRPr lang="uk-UA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7C0E1-52ED-3CCE-FDF2-9C5824BD2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860" y="3368413"/>
            <a:ext cx="2520280" cy="17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2FE6946A-0E74-4E66-9D8C-CD32B0131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52686"/>
            <a:ext cx="9793088" cy="53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E617C4F8-143C-46E7-895A-C798075BA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6410376"/>
            <a:ext cx="9793088" cy="34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11CD7A-3C87-4A98-AA66-0276EF61A4F0}"/>
              </a:ext>
            </a:extLst>
          </p:cNvPr>
          <p:cNvSpPr txBox="1"/>
          <p:nvPr/>
        </p:nvSpPr>
        <p:spPr>
          <a:xfrm>
            <a:off x="94871" y="6592837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«Шлях чемпіонів»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133C8D05-8657-80EE-3DC6-FF0D7581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12" y="1755391"/>
            <a:ext cx="8928991" cy="36004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0" indent="0" algn="just">
              <a:buNone/>
            </a:pPr>
            <a:r>
              <a:rPr lang="uk-UA" sz="19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забезпечення можливостей для самореалізації дітей та молоді через поглиблені заняття фізичною культурою і спортом та формування спортивного резерву шляхом запровадження багатоступеневої моделі ефективної підготовки в умовах спеціалізованих спортивних  класів в закладах середньої освіти. </a:t>
            </a:r>
          </a:p>
          <a:p>
            <a:pPr marL="0" indent="0" algn="just">
              <a:buNone/>
            </a:pPr>
            <a:r>
              <a:rPr lang="uk-UA" sz="1900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9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умов для зростання фізично розвиненої, загартованої та патріотично налаштованої, дисциплінованої молоді, готової для подальшої служби в Силах оборони України.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1800" b="1" kern="1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2228480-BFFC-C9EA-C04B-B7584C30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583" y="836713"/>
            <a:ext cx="7204045" cy="1296143"/>
          </a:xfrm>
        </p:spPr>
        <p:txBody>
          <a:bodyPr>
            <a:normAutofit/>
          </a:bodyPr>
          <a:lstStyle/>
          <a:p>
            <a:r>
              <a:rPr lang="uk-UA" sz="32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 </a:t>
            </a:r>
            <a:endParaRPr lang="uk-U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2FE6946A-0E74-4E66-9D8C-CD32B0131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52686"/>
            <a:ext cx="9793088" cy="53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E617C4F8-143C-46E7-895A-C798075BA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6410376"/>
            <a:ext cx="9793088" cy="34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11CD7A-3C87-4A98-AA66-0276EF61A4F0}"/>
              </a:ext>
            </a:extLst>
          </p:cNvPr>
          <p:cNvSpPr txBox="1"/>
          <p:nvPr/>
        </p:nvSpPr>
        <p:spPr>
          <a:xfrm>
            <a:off x="94871" y="6592837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«Шлях чемпіонів»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133C8D05-8657-80EE-3DC6-FF0D7581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20" y="823255"/>
            <a:ext cx="8928991" cy="532407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600" b="1" kern="1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Візія</a:t>
            </a:r>
            <a:r>
              <a:rPr lang="uk-UA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заняття руховою активністю стають нормою у повсякденному житті дітей та молоді позитивно впливають на формування свідомості молодого покоління;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поглиблені заняття спортом, особливо командними ігровими видами, згуртовують та виховують колективні навички;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багатоступенева організація поглибленими заняттями спорту формує спортивний резерв для національних збірних команд України, що в подальшому впливатиме на здобуття високих спортивних нагород та формування позитивного іміджу країни у світовому спортивному русі.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uk-UA" sz="1600" kern="1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Місія: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здорового способу життя, розвитку фізичних, морально</a:t>
            </a:r>
            <a:r>
              <a:rPr lang="uk-UA" sz="1600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етичних і вольових якостей дітей та молоді засобами фізичної культури і спорту, можливостей молодому поколінню </a:t>
            </a:r>
            <a:r>
              <a:rPr lang="uk-UA" sz="1600" kern="1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самореалізуватися</a:t>
            </a:r>
            <a:r>
              <a:rPr lang="uk-UA" sz="1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активні заняття спортом;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600" kern="1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 </a:t>
            </a:r>
            <a:r>
              <a:rPr lang="uk-UA" sz="1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олімпійського спортивного резерву;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600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1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провадження ефективної моделі підготовки всебічно розвинених, висококваліфікованих спортсменів високого класу шляхом поетапного переходу від рухової активності до етапу підготовки до вищої спортивної майстерності у поєднанні з отриманням повноцінної середньої освіти;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 фізично та морально сильного, дисциплінованого підростаючого покоління з високою патріотичною свідомістю, національною гідністю, готовністю до виконання громадянського й конституційного обов’язку щодо захисту національних інтересів України.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1800" b="1" kern="1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2228480-BFFC-C9EA-C04B-B7584C30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37659" y="563881"/>
            <a:ext cx="7431060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uk-U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2FE6946A-0E74-4E66-9D8C-CD32B0131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52686"/>
            <a:ext cx="9793088" cy="53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E617C4F8-143C-46E7-895A-C798075BA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6410376"/>
            <a:ext cx="9793088" cy="34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11CD7A-3C87-4A98-AA66-0276EF61A4F0}"/>
              </a:ext>
            </a:extLst>
          </p:cNvPr>
          <p:cNvSpPr txBox="1"/>
          <p:nvPr/>
        </p:nvSpPr>
        <p:spPr>
          <a:xfrm>
            <a:off x="94871" y="6592837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«Шлях чемпіонів»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133C8D05-8657-80EE-3DC6-FF0D7581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20" y="823255"/>
            <a:ext cx="8928991" cy="53240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6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endParaRPr lang="uk-UA" sz="2600" b="1" kern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Підстави для утворення спеціалізованих спортивних класів</a:t>
            </a:r>
            <a:r>
              <a:rPr lang="uk-UA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0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постанова Кабінету Міністрів України від 5 листопада 2008 р. № 993 «Про затвердження Положення про дитячо-юнацьку спортивну школу»;</a:t>
            </a:r>
            <a:endParaRPr lang="uk-UA" sz="20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0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доручення Прем’єр-міністра України Дениса </a:t>
            </a:r>
            <a:r>
              <a:rPr lang="uk-UA" sz="2000" kern="1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Шмигаля</a:t>
            </a:r>
            <a:r>
              <a:rPr lang="uk-UA" sz="20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 16.10.2024 </a:t>
            </a:r>
            <a:br>
              <a:rPr lang="uk-UA" sz="20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32977/1/1-24 до звернення Комітету Верховної Ради України від 03.10.2024 </a:t>
            </a:r>
            <a:br>
              <a:rPr lang="uk-UA" sz="20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04-21/06-2024/217101.</a:t>
            </a:r>
            <a:endParaRPr lang="uk-UA" sz="20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sz="1800" b="1" kern="1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2228480-BFFC-C9EA-C04B-B7584C30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37659" y="563881"/>
            <a:ext cx="7431060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uk-U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3DFA1E2F-DF1B-4653-A478-EB3212A47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6410376"/>
            <a:ext cx="9793088" cy="34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D3627-CA56-4290-82AA-0D1A3BAE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92" y="727697"/>
            <a:ext cx="6984776" cy="134362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Дорожня карта впровадження спеціалізованих спортивних класів</a:t>
            </a:r>
            <a:b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(етапи)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5737C5-7C69-4678-AB93-700D75F7CC6A}"/>
              </a:ext>
            </a:extLst>
          </p:cNvPr>
          <p:cNvSpPr txBox="1"/>
          <p:nvPr/>
        </p:nvSpPr>
        <p:spPr>
          <a:xfrm>
            <a:off x="56456" y="6557918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«Шлях чемпіонів»</a:t>
            </a:r>
          </a:p>
        </p:txBody>
      </p:sp>
      <p:pic>
        <p:nvPicPr>
          <p:cNvPr id="16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0ABAC9F1-E312-4FF5-9062-C1B3F4B54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52686"/>
            <a:ext cx="9793088" cy="53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7B79BE9-654F-131B-AA7A-1CA92B62B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2089" y="1768514"/>
            <a:ext cx="2808351" cy="626534"/>
          </a:xfrm>
        </p:spPr>
        <p:txBody>
          <a:bodyPr/>
          <a:lstStyle/>
          <a:p>
            <a:endParaRPr lang="uk-UA" sz="18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«Крок до Олімпу»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26E37907-0F02-1525-2462-2EBE782C5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34243" y="2557840"/>
            <a:ext cx="2808351" cy="626534"/>
          </a:xfrm>
        </p:spPr>
        <p:txBody>
          <a:bodyPr/>
          <a:lstStyle/>
          <a:p>
            <a:r>
              <a:rPr lang="uk-UA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«Тренуємося активно»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4C35CEC5-4362-92FD-7C73-CB19B5556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089" y="3314867"/>
            <a:ext cx="2808351" cy="617320"/>
          </a:xfrm>
        </p:spPr>
        <p:txBody>
          <a:bodyPr/>
          <a:lstStyle/>
          <a:p>
            <a:r>
              <a:rPr lang="uk-UA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«Рухаємося весело</a:t>
            </a: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uk-UA" sz="2000" b="1" dirty="0"/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AA563634-8F5B-ECA3-39D0-82FD41BBAB8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9895" y="4054362"/>
            <a:ext cx="2081171" cy="1902320"/>
          </a:xfrm>
        </p:spPr>
        <p:txBody>
          <a:bodyPr>
            <a:normAutofit/>
          </a:bodyPr>
          <a:lstStyle/>
          <a:p>
            <a:pPr algn="ctr"/>
            <a:r>
              <a:rPr lang="uk-UA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1-4 класи</a:t>
            </a:r>
          </a:p>
          <a:p>
            <a:pPr algn="ctr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6-10 років</a:t>
            </a:r>
            <a:r>
              <a:rPr lang="uk-UA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спорт для гри, зростаємо з ним</a:t>
            </a:r>
            <a:endParaRPr lang="uk-UA" sz="1800" i="1" dirty="0"/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6A0998DC-E13D-C206-1533-CE8DA41DC39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500360" y="3245656"/>
            <a:ext cx="2557283" cy="235146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5-9 класи </a:t>
            </a:r>
          </a:p>
          <a:p>
            <a:pPr algn="ctr"/>
            <a:r>
              <a:rPr lang="uk-UA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10-15 років</a:t>
            </a:r>
          </a:p>
          <a:p>
            <a:pPr algn="ctr"/>
            <a:r>
              <a:rPr lang="uk-UA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активний</a:t>
            </a:r>
            <a:r>
              <a:rPr lang="uk-UA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 і навчання разом</a:t>
            </a:r>
          </a:p>
          <a:p>
            <a:pPr algn="ctr"/>
            <a:endParaRPr lang="uk-UA" sz="1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Спеціалізований спортивний клас</a:t>
            </a:r>
          </a:p>
          <a:p>
            <a:pPr algn="ctr"/>
            <a:endParaRPr lang="uk-UA" dirty="0"/>
          </a:p>
        </p:txBody>
      </p:sp>
      <p:sp>
        <p:nvSpPr>
          <p:cNvPr id="14" name="Місце для тексту 13">
            <a:extLst>
              <a:ext uri="{FF2B5EF4-FFF2-40B4-BE49-F238E27FC236}">
                <a16:creationId xmlns:a16="http://schemas.microsoft.com/office/drawing/2014/main" id="{055DD5EA-FE86-B371-69B8-F99EEA37A94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911008" y="2397531"/>
            <a:ext cx="2439432" cy="3234130"/>
          </a:xfrm>
        </p:spPr>
        <p:txBody>
          <a:bodyPr>
            <a:normAutofit/>
          </a:bodyPr>
          <a:lstStyle/>
          <a:p>
            <a:pPr algn="ctr"/>
            <a:r>
              <a:rPr lang="uk-UA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10-12 класи </a:t>
            </a:r>
          </a:p>
          <a:p>
            <a:pPr algn="ctr"/>
            <a:r>
              <a:rPr lang="uk-UA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15-18 років)</a:t>
            </a:r>
            <a:endParaRPr lang="uk-UA" sz="18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швидше, вище, сильніше, впевненіше, прагнення спортивної перспективи</a:t>
            </a:r>
          </a:p>
          <a:p>
            <a:pPr algn="ctr"/>
            <a:r>
              <a:rPr lang="uk-UA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8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 спортивний клас</a:t>
            </a:r>
          </a:p>
        </p:txBody>
      </p:sp>
      <p:cxnSp>
        <p:nvCxnSpPr>
          <p:cNvPr id="31" name="Сполучна лінія: уступом 30">
            <a:extLst>
              <a:ext uri="{FF2B5EF4-FFF2-40B4-BE49-F238E27FC236}">
                <a16:creationId xmlns:a16="http://schemas.microsoft.com/office/drawing/2014/main" id="{CCF55E56-8BB0-8710-35B8-D3A1290DB7BA}"/>
              </a:ext>
            </a:extLst>
          </p:cNvPr>
          <p:cNvCxnSpPr>
            <a:cxnSpLocks/>
          </p:cNvCxnSpPr>
          <p:nvPr/>
        </p:nvCxnSpPr>
        <p:spPr>
          <a:xfrm flipV="1">
            <a:off x="2683132" y="3081447"/>
            <a:ext cx="737839" cy="695106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получна лінія: уступом 37">
            <a:extLst>
              <a:ext uri="{FF2B5EF4-FFF2-40B4-BE49-F238E27FC236}">
                <a16:creationId xmlns:a16="http://schemas.microsoft.com/office/drawing/2014/main" id="{327C4A5A-01C9-26C6-104B-76004650381B}"/>
              </a:ext>
            </a:extLst>
          </p:cNvPr>
          <p:cNvCxnSpPr>
            <a:cxnSpLocks/>
          </p:cNvCxnSpPr>
          <p:nvPr/>
        </p:nvCxnSpPr>
        <p:spPr>
          <a:xfrm flipV="1">
            <a:off x="6173169" y="2282768"/>
            <a:ext cx="737839" cy="695106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ілка: униз 38">
            <a:extLst>
              <a:ext uri="{FF2B5EF4-FFF2-40B4-BE49-F238E27FC236}">
                <a16:creationId xmlns:a16="http://schemas.microsoft.com/office/drawing/2014/main" id="{B91A61E4-FE47-3256-5432-CC21A94D42AB}"/>
              </a:ext>
            </a:extLst>
          </p:cNvPr>
          <p:cNvSpPr/>
          <p:nvPr/>
        </p:nvSpPr>
        <p:spPr>
          <a:xfrm rot="10800000">
            <a:off x="4620576" y="4596042"/>
            <a:ext cx="304808" cy="264033"/>
          </a:xfrm>
          <a:prstGeom prst="downArrow">
            <a:avLst>
              <a:gd name="adj1" fmla="val 55058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err="1"/>
          </a:p>
        </p:txBody>
      </p:sp>
      <p:sp>
        <p:nvSpPr>
          <p:cNvPr id="40" name="Стрілка: униз 39">
            <a:extLst>
              <a:ext uri="{FF2B5EF4-FFF2-40B4-BE49-F238E27FC236}">
                <a16:creationId xmlns:a16="http://schemas.microsoft.com/office/drawing/2014/main" id="{BA6AFEF4-548A-545A-BB36-77AD09E6813E}"/>
              </a:ext>
            </a:extLst>
          </p:cNvPr>
          <p:cNvSpPr/>
          <p:nvPr/>
        </p:nvSpPr>
        <p:spPr>
          <a:xfrm flipV="1">
            <a:off x="7946264" y="4331727"/>
            <a:ext cx="319104" cy="310432"/>
          </a:xfrm>
          <a:prstGeom prst="downArrow">
            <a:avLst>
              <a:gd name="adj1" fmla="val 53919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err="1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AA64376-6CE0-1C5C-C407-60348871A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95" y="1697595"/>
            <a:ext cx="1514635" cy="15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4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DF349-B4ED-4B46-89D0-6CCB5684D2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0712" y="908720"/>
            <a:ext cx="5274261" cy="565059"/>
          </a:xfrm>
        </p:spPr>
        <p:txBody>
          <a:bodyPr rtlCol="0">
            <a:noAutofit/>
          </a:bodyPr>
          <a:lstStyle/>
          <a:p>
            <a:pPr algn="ctr"/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«РУХАЄМОСЯ ВЕСЕЛО»</a:t>
            </a:r>
            <a:b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(перший етап) </a:t>
            </a:r>
          </a:p>
        </p:txBody>
      </p:sp>
      <p:pic>
        <p:nvPicPr>
          <p:cNvPr id="19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A016CC25-49CB-4D09-A1C2-3741EA943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52686"/>
            <a:ext cx="9793088" cy="53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2DBAF5CB-CD21-45C2-BBD7-B604C4EF7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6410376"/>
            <a:ext cx="9793088" cy="34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C9CB6A-8E40-40C6-A782-52F269274E57}"/>
              </a:ext>
            </a:extLst>
          </p:cNvPr>
          <p:cNvSpPr txBox="1"/>
          <p:nvPr/>
        </p:nvSpPr>
        <p:spPr>
          <a:xfrm>
            <a:off x="56456" y="6532518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«Шлях чемпіонів»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18F10-10A7-D266-E09D-50F3593C88B2}"/>
              </a:ext>
            </a:extLst>
          </p:cNvPr>
          <p:cNvSpPr txBox="1"/>
          <p:nvPr/>
        </p:nvSpPr>
        <p:spPr>
          <a:xfrm>
            <a:off x="416496" y="1623122"/>
            <a:ext cx="6633864" cy="61555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uk-UA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Період початкової школи,  </a:t>
            </a:r>
            <a:r>
              <a:rPr lang="uk-UA" sz="16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1-4 класи, формує сталу звичку та інтерес до рухів 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09128-102E-5569-A11A-644E48EFB5B1}"/>
              </a:ext>
            </a:extLst>
          </p:cNvPr>
          <p:cNvSpPr txBox="1"/>
          <p:nvPr/>
        </p:nvSpPr>
        <p:spPr>
          <a:xfrm>
            <a:off x="920552" y="2367550"/>
            <a:ext cx="7056784" cy="156966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Діти залучаються до активних занять руховою активністю, широко застосовується ігрова діяльність, спортивні ігри, елементи ігрових видів спорту;</a:t>
            </a:r>
          </a:p>
          <a:p>
            <a:pPr algn="just"/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 дітей формується звичка рухатися та стала звичка виконувати фізичні вправи граючись, таким чином прищеплюється інтерес до спорту;</a:t>
            </a:r>
          </a:p>
          <a:p>
            <a:pPr algn="just"/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формуються позитивні емоції та вміння об’єднуватися в колективі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5C3259-BAD2-AD1B-E342-4AB49D57E93E}"/>
              </a:ext>
            </a:extLst>
          </p:cNvPr>
          <p:cNvSpPr txBox="1"/>
          <p:nvPr/>
        </p:nvSpPr>
        <p:spPr>
          <a:xfrm>
            <a:off x="2360712" y="4056806"/>
            <a:ext cx="7373044" cy="107721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Залучення до ігрової діяльності відбувається </a:t>
            </a:r>
            <a:r>
              <a:rPr lang="uk-UA" sz="1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фізичної культури в межах типової освітньої програми.</a:t>
            </a:r>
          </a:p>
          <a:p>
            <a:r>
              <a:rPr lang="uk-UA" sz="1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Заняття проводяться вчителем фізичної культури, керівником спортивного гуртка.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000066-F72B-FCDB-9A08-8BFDB349BBCB}"/>
              </a:ext>
            </a:extLst>
          </p:cNvPr>
          <p:cNvSpPr txBox="1"/>
          <p:nvPr/>
        </p:nvSpPr>
        <p:spPr>
          <a:xfrm>
            <a:off x="3901108" y="5276148"/>
            <a:ext cx="5832648" cy="33855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 етап дозволяє побачити спортивні задатки дітей.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3B45DC-D554-7B69-2CBC-FB9ED08A6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20" y="4549977"/>
            <a:ext cx="954835" cy="132716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667285-D4F3-EAD1-F0B0-6B4B4188F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627" y="786908"/>
            <a:ext cx="1161877" cy="14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EE4FB05-CD3C-46A2-B800-C1A89A4E51DC}"/>
              </a:ext>
            </a:extLst>
          </p:cNvPr>
          <p:cNvSpPr txBox="1">
            <a:spLocks/>
          </p:cNvSpPr>
          <p:nvPr/>
        </p:nvSpPr>
        <p:spPr>
          <a:xfrm>
            <a:off x="3512840" y="740183"/>
            <a:ext cx="3384375" cy="672593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«ТРЕНУЄМОСЯ АКТИВНО»</a:t>
            </a:r>
          </a:p>
          <a:p>
            <a:pPr algn="ctr"/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(другий етап)</a:t>
            </a:r>
          </a:p>
        </p:txBody>
      </p:sp>
      <p:pic>
        <p:nvPicPr>
          <p:cNvPr id="15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6167C351-8E74-4B6B-BFAF-535A1ADBF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52686"/>
            <a:ext cx="9793088" cy="53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8678FCFA-C937-4185-8BED-94CA6A6FE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6410376"/>
            <a:ext cx="9793088" cy="34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1D4A6B-096A-435E-9EFB-B448E8A89B73}"/>
              </a:ext>
            </a:extLst>
          </p:cNvPr>
          <p:cNvSpPr txBox="1"/>
          <p:nvPr/>
        </p:nvSpPr>
        <p:spPr>
          <a:xfrm>
            <a:off x="128464" y="6557918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«Шлях чемпіонів»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86A61-8D70-3161-847B-867E252D26F8}"/>
              </a:ext>
            </a:extLst>
          </p:cNvPr>
          <p:cNvSpPr txBox="1"/>
          <p:nvPr/>
        </p:nvSpPr>
        <p:spPr>
          <a:xfrm>
            <a:off x="416496" y="1623122"/>
            <a:ext cx="8136904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800" noProof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uk-UA" sz="1600" noProof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Базова середня освіта, 5-9 класи, відкривається спеціалізований спортивний клас</a:t>
            </a:r>
            <a:endParaRPr lang="uk-UA" sz="1600" noProof="1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0D9A21-23CA-6714-86E8-8AF1D2DF1D67}"/>
              </a:ext>
            </a:extLst>
          </p:cNvPr>
          <p:cNvSpPr txBox="1"/>
          <p:nvPr/>
        </p:nvSpPr>
        <p:spPr>
          <a:xfrm>
            <a:off x="1064568" y="2857139"/>
            <a:ext cx="8496944" cy="132343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форматі спеціалізованих спортивних класів учні-спортсмени засвоюють спортивні знання та технічні вміння і навички з конкретного виду спорту;</a:t>
            </a:r>
          </a:p>
          <a:p>
            <a:pPr algn="just"/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повноцінна освітня програма забезпечує отримання знань, передбачених навчальною програмою загальної середньої школи;</a:t>
            </a:r>
          </a:p>
          <a:p>
            <a:pPr algn="just"/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спортивні заняття дають змогу виявити майбутню спеціалізацію з обраного виду спорту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E69EB-028F-40C1-98F9-67CF0142BD9A}"/>
              </a:ext>
            </a:extLst>
          </p:cNvPr>
          <p:cNvSpPr txBox="1"/>
          <p:nvPr/>
        </p:nvSpPr>
        <p:spPr>
          <a:xfrm>
            <a:off x="632520" y="2155675"/>
            <a:ext cx="8136904" cy="58477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noProof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Опановується навчальна освітня програма  та  паралельно програма виду спорту для  дитячо-юнацьких спортивних шкіл.</a:t>
            </a:r>
            <a:endParaRPr lang="uk-UA" sz="1600" noProof="1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149642-33E7-B0A8-39B4-42508BA9A6A6}"/>
              </a:ext>
            </a:extLst>
          </p:cNvPr>
          <p:cNvSpPr txBox="1"/>
          <p:nvPr/>
        </p:nvSpPr>
        <p:spPr>
          <a:xfrm>
            <a:off x="1589076" y="4403881"/>
            <a:ext cx="8064896" cy="83099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noProof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1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Навчально-тренувальна робота з учнями-спортсменами спеціалізованих спортивних класів проводиться тренерським складом дитячо-юнацької спортивної школи, не менше двох разів на день і не менше десяти разів на тиждень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29AB78-1968-01D5-D6CC-7EF5629D3339}"/>
              </a:ext>
            </a:extLst>
          </p:cNvPr>
          <p:cNvSpPr txBox="1"/>
          <p:nvPr/>
        </p:nvSpPr>
        <p:spPr>
          <a:xfrm>
            <a:off x="2864768" y="5354603"/>
            <a:ext cx="6789204" cy="61555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    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Збільшені обсяги навчально-тренувальних занять дозволяють дітям стати фізично і технічно підготовленими.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452D1FE-8A29-308E-F58A-49A1F6A19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347" y="1384897"/>
            <a:ext cx="929372" cy="1340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0E5570-59BE-B5D6-989A-5C5C7A8FD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28" y="4777282"/>
            <a:ext cx="956556" cy="15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5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25E9A870-905E-43A5-85B7-90E3F6502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52686"/>
            <a:ext cx="9793088" cy="53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83D95E-2ABF-4DD4-ACE2-B89428E6FE17}"/>
              </a:ext>
            </a:extLst>
          </p:cNvPr>
          <p:cNvSpPr txBox="1"/>
          <p:nvPr/>
        </p:nvSpPr>
        <p:spPr>
          <a:xfrm>
            <a:off x="56456" y="6537213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«Шлях чемпіонів»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72467B8-00ED-1AFF-A526-B1F0873E812C}"/>
              </a:ext>
            </a:extLst>
          </p:cNvPr>
          <p:cNvSpPr/>
          <p:nvPr/>
        </p:nvSpPr>
        <p:spPr>
          <a:xfrm>
            <a:off x="3710862" y="2667071"/>
            <a:ext cx="2628292" cy="1148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 спортивний </a:t>
            </a:r>
          </a:p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D7E30BE0-DB6E-B0DD-8DC4-6D070FF14FF4}"/>
              </a:ext>
            </a:extLst>
          </p:cNvPr>
          <p:cNvSpPr/>
          <p:nvPr/>
        </p:nvSpPr>
        <p:spPr>
          <a:xfrm>
            <a:off x="1928664" y="584906"/>
            <a:ext cx="2376264" cy="14039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ініціатори: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діти, батьки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загальної середньої освіти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дитячо-юнацька спортивна школа</a:t>
            </a: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4858C63E-3C69-A14C-A972-0F0FD7DB5A3C}"/>
              </a:ext>
            </a:extLst>
          </p:cNvPr>
          <p:cNvSpPr/>
          <p:nvPr/>
        </p:nvSpPr>
        <p:spPr>
          <a:xfrm>
            <a:off x="488504" y="2238975"/>
            <a:ext cx="2376264" cy="1067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 органу державного управління освітою про створення</a:t>
            </a: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7E9E96CD-58C3-ECEB-AA2C-34E427F87D18}"/>
              </a:ext>
            </a:extLst>
          </p:cNvPr>
          <p:cNvSpPr/>
          <p:nvPr/>
        </p:nvSpPr>
        <p:spPr>
          <a:xfrm>
            <a:off x="488504" y="3561328"/>
            <a:ext cx="2376264" cy="14039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 закладом загальної середньої освіти 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дитячо-юнацькою спортивною школою</a:t>
            </a: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C91AA4A0-304B-06EA-8C38-0AD81D4AD596}"/>
              </a:ext>
            </a:extLst>
          </p:cNvPr>
          <p:cNvSpPr/>
          <p:nvPr/>
        </p:nvSpPr>
        <p:spPr>
          <a:xfrm>
            <a:off x="1154578" y="5229430"/>
            <a:ext cx="2376264" cy="1067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 закладу загальної середньої освіти зі списком учнів</a:t>
            </a:r>
          </a:p>
        </p:txBody>
      </p:sp>
      <p:sp>
        <p:nvSpPr>
          <p:cNvPr id="21" name="Стрілка: униз 20">
            <a:extLst>
              <a:ext uri="{FF2B5EF4-FFF2-40B4-BE49-F238E27FC236}">
                <a16:creationId xmlns:a16="http://schemas.microsoft.com/office/drawing/2014/main" id="{320950EB-7B6C-AB60-5451-874F5986B95F}"/>
              </a:ext>
            </a:extLst>
          </p:cNvPr>
          <p:cNvSpPr/>
          <p:nvPr/>
        </p:nvSpPr>
        <p:spPr>
          <a:xfrm>
            <a:off x="2342710" y="1978546"/>
            <a:ext cx="180020" cy="25013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err="1"/>
          </a:p>
        </p:txBody>
      </p:sp>
      <p:sp>
        <p:nvSpPr>
          <p:cNvPr id="22" name="Стрілка: униз 21">
            <a:extLst>
              <a:ext uri="{FF2B5EF4-FFF2-40B4-BE49-F238E27FC236}">
                <a16:creationId xmlns:a16="http://schemas.microsoft.com/office/drawing/2014/main" id="{AA2B6762-9C21-7147-7A75-FDF3918D0B50}"/>
              </a:ext>
            </a:extLst>
          </p:cNvPr>
          <p:cNvSpPr/>
          <p:nvPr/>
        </p:nvSpPr>
        <p:spPr>
          <a:xfrm>
            <a:off x="1586626" y="3330331"/>
            <a:ext cx="180020" cy="25013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err="1"/>
          </a:p>
        </p:txBody>
      </p:sp>
      <p:sp>
        <p:nvSpPr>
          <p:cNvPr id="23" name="Стрілка: униз 22">
            <a:extLst>
              <a:ext uri="{FF2B5EF4-FFF2-40B4-BE49-F238E27FC236}">
                <a16:creationId xmlns:a16="http://schemas.microsoft.com/office/drawing/2014/main" id="{CAAFF0D8-8155-DBDA-4AA5-45E7553F7A73}"/>
              </a:ext>
            </a:extLst>
          </p:cNvPr>
          <p:cNvSpPr/>
          <p:nvPr/>
        </p:nvSpPr>
        <p:spPr>
          <a:xfrm>
            <a:off x="1549872" y="4965262"/>
            <a:ext cx="180020" cy="25013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err="1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D336D07D-6EBF-FEC6-B284-DA37C92A6BB6}"/>
              </a:ext>
            </a:extLst>
          </p:cNvPr>
          <p:cNvSpPr/>
          <p:nvPr/>
        </p:nvSpPr>
        <p:spPr>
          <a:xfrm>
            <a:off x="7041232" y="2214429"/>
            <a:ext cx="2376264" cy="11159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класі 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і більше видів спорту 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5 – 30 учнів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768FDD64-12D3-57AC-87D5-9B465A88FC4D}"/>
              </a:ext>
            </a:extLst>
          </p:cNvPr>
          <p:cNvSpPr/>
          <p:nvPr/>
        </p:nvSpPr>
        <p:spPr>
          <a:xfrm>
            <a:off x="5623109" y="547528"/>
            <a:ext cx="2376264" cy="14039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 режим навчання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             </a:t>
            </a:r>
            <a:r>
              <a:rPr lang="uk-UA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тренування</a:t>
            </a:r>
          </a:p>
        </p:txBody>
      </p:sp>
      <p:cxnSp>
        <p:nvCxnSpPr>
          <p:cNvPr id="28" name="Пряма зі стрілкою 27">
            <a:extLst>
              <a:ext uri="{FF2B5EF4-FFF2-40B4-BE49-F238E27FC236}">
                <a16:creationId xmlns:a16="http://schemas.microsoft.com/office/drawing/2014/main" id="{D6973A87-AF19-6195-5548-66D4640C2A09}"/>
              </a:ext>
            </a:extLst>
          </p:cNvPr>
          <p:cNvCxnSpPr/>
          <p:nvPr/>
        </p:nvCxnSpPr>
        <p:spPr>
          <a:xfrm>
            <a:off x="6911941" y="1412776"/>
            <a:ext cx="3060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id="{3B312B57-CFCB-BD83-8BC2-39BF399742BD}"/>
              </a:ext>
            </a:extLst>
          </p:cNvPr>
          <p:cNvCxnSpPr/>
          <p:nvPr/>
        </p:nvCxnSpPr>
        <p:spPr>
          <a:xfrm>
            <a:off x="5907106" y="1628800"/>
            <a:ext cx="3060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73E44776-833C-115F-0AAD-57B695FAF7D7}"/>
              </a:ext>
            </a:extLst>
          </p:cNvPr>
          <p:cNvSpPr/>
          <p:nvPr/>
        </p:nvSpPr>
        <p:spPr>
          <a:xfrm>
            <a:off x="7052651" y="3643760"/>
            <a:ext cx="2376264" cy="13215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Рухова активність</a:t>
            </a:r>
          </a:p>
          <a:p>
            <a:pPr algn="ctr"/>
            <a:r>
              <a:rPr lang="uk-UA" sz="14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фізичної культури</a:t>
            </a:r>
          </a:p>
          <a:p>
            <a:pPr algn="ctr"/>
            <a:r>
              <a:rPr lang="uk-UA" sz="14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позанавчальні спортивні заняття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E5E533C8-5A0E-03A2-E9AB-4A97A148C18D}"/>
              </a:ext>
            </a:extLst>
          </p:cNvPr>
          <p:cNvSpPr/>
          <p:nvPr/>
        </p:nvSpPr>
        <p:spPr>
          <a:xfrm>
            <a:off x="6681192" y="5273283"/>
            <a:ext cx="2376264" cy="11159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тренери дитячо-юнацької спортивної школи</a:t>
            </a:r>
          </a:p>
          <a:p>
            <a:pPr algn="ctr"/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фізичної культури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D981CDF8-90C4-D4D8-C135-D837DC6C9524}"/>
              </a:ext>
            </a:extLst>
          </p:cNvPr>
          <p:cNvSpPr/>
          <p:nvPr/>
        </p:nvSpPr>
        <p:spPr>
          <a:xfrm>
            <a:off x="3836876" y="4422097"/>
            <a:ext cx="2376264" cy="13215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 база 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закладу загальної середньої освіти та дитячо-юнацької спортивної школи</a:t>
            </a:r>
          </a:p>
        </p:txBody>
      </p:sp>
    </p:spTree>
    <p:extLst>
      <p:ext uri="{BB962C8B-B14F-4D97-AF65-F5344CB8AC3E}">
        <p14:creationId xmlns:p14="http://schemas.microsoft.com/office/powerpoint/2010/main" val="273545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9E0F5E2D-0E39-41AB-94AE-0A71E0A7A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340308" y="6334942"/>
            <a:ext cx="9144000" cy="34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DF349-B4ED-4B46-89D0-6CCB5684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864" y="688529"/>
            <a:ext cx="2880320" cy="716214"/>
          </a:xfrm>
        </p:spPr>
        <p:txBody>
          <a:bodyPr rtlCol="0">
            <a:noAutofit/>
          </a:bodyPr>
          <a:lstStyle/>
          <a:p>
            <a:pPr algn="ctr"/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«КРОК ДО ОЛІМПУ»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етап)</a:t>
            </a:r>
          </a:p>
        </p:txBody>
      </p:sp>
      <p:pic>
        <p:nvPicPr>
          <p:cNvPr id="18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9AC40622-AFFB-431D-9A66-67E588BB1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52686"/>
            <a:ext cx="9793088" cy="53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вектор україна скачать бесплатно&quot;">
            <a:extLst>
              <a:ext uri="{FF2B5EF4-FFF2-40B4-BE49-F238E27FC236}">
                <a16:creationId xmlns:a16="http://schemas.microsoft.com/office/drawing/2014/main" id="{6DEEF8C8-B8E6-44BA-ADE8-D142CB647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12613"/>
          <a:stretch/>
        </p:blipFill>
        <p:spPr bwMode="auto">
          <a:xfrm>
            <a:off x="56456" y="6410376"/>
            <a:ext cx="9793088" cy="34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365C92-2BA0-48B9-8DD4-FAF486F3DF74}"/>
              </a:ext>
            </a:extLst>
          </p:cNvPr>
          <p:cNvSpPr txBox="1"/>
          <p:nvPr/>
        </p:nvSpPr>
        <p:spPr>
          <a:xfrm>
            <a:off x="66965" y="6550042"/>
            <a:ext cx="40186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50" b="1" i="1" dirty="0">
                <a:solidFill>
                  <a:srgbClr val="002060"/>
                </a:solidFill>
              </a:rPr>
              <a:t>«Шлях чемпіонів»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D3685-9706-EBE9-8A73-8108CF933F6D}"/>
              </a:ext>
            </a:extLst>
          </p:cNvPr>
          <p:cNvSpPr txBox="1"/>
          <p:nvPr/>
        </p:nvSpPr>
        <p:spPr>
          <a:xfrm>
            <a:off x="416496" y="1553582"/>
            <a:ext cx="7056784" cy="58477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Профільна середня освіта, 10-12 класи, з </a:t>
            </a:r>
            <a:r>
              <a:rPr lang="uk-UA" sz="16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подальшим навчанням у </a:t>
            </a:r>
            <a:r>
              <a:rPr lang="uk-UA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спеціалізованому спортивному класі. 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2EADE-6204-ABBD-62B2-B25EFD6B2162}"/>
              </a:ext>
            </a:extLst>
          </p:cNvPr>
          <p:cNvSpPr txBox="1"/>
          <p:nvPr/>
        </p:nvSpPr>
        <p:spPr>
          <a:xfrm>
            <a:off x="704528" y="2292092"/>
            <a:ext cx="7344816" cy="139666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16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uk-UA" sz="1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Учні-спортсмени:</a:t>
            </a:r>
            <a:endParaRPr lang="uk-UA" sz="16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переходять на наступний етап спортивної підготовки;</a:t>
            </a:r>
            <a:endParaRPr lang="uk-UA" sz="16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обирають спортивну спеціалізацію;</a:t>
            </a:r>
            <a:endParaRPr lang="uk-UA" sz="16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 удосконалюються;</a:t>
            </a:r>
            <a:endParaRPr lang="uk-UA" sz="16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включаються до збірних команд, команд майстрів тощо.</a:t>
            </a:r>
            <a:endParaRPr lang="uk-UA" sz="16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FA6F2F-CC05-9512-4D29-B505240CA4C7}"/>
              </a:ext>
            </a:extLst>
          </p:cNvPr>
          <p:cNvSpPr txBox="1"/>
          <p:nvPr/>
        </p:nvSpPr>
        <p:spPr>
          <a:xfrm>
            <a:off x="2594165" y="4837373"/>
            <a:ext cx="6984776" cy="58477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Рівень спортивної підготовленості дозволяє включення до складу збірних команд та участі у змаганнях відповідного рівня.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E65289-2721-9E19-D1E0-1CC85C351E21}"/>
              </a:ext>
            </a:extLst>
          </p:cNvPr>
          <p:cNvSpPr txBox="1"/>
          <p:nvPr/>
        </p:nvSpPr>
        <p:spPr>
          <a:xfrm>
            <a:off x="2216696" y="3823915"/>
            <a:ext cx="6984776" cy="83099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здійснюється під керівництвом тренерського складу дитячо-юнацької спортивної школи, тренерів елітних спортсменів та/або тренерів збірних команд, команд майстрів.</a:t>
            </a: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58B93B-C36E-5DAA-67B8-35B05BE80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00" y="4293096"/>
            <a:ext cx="1512168" cy="16724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5FB6F0-82C3-2880-8AA8-4E1D7838C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376" y="1241101"/>
            <a:ext cx="1380881" cy="14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71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ія &quot;Огляд і планування проекту&quot;">
  <a:themeElements>
    <a:clrScheme name="Синя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714088_TF03460544" id="{501F7E07-CFF1-40AB-8FA9-0BBC98E7B64F}" vid="{6B671F77-E71C-4F29-A754-9D8F3B2FA1B7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Огляд і планування бізнес-проекту</Template>
  <TotalTime>1764</TotalTime>
  <Words>969</Words>
  <Application>Microsoft Office PowerPoint</Application>
  <PresentationFormat>Аркуш A4 (210x297 мм)</PresentationFormat>
  <Paragraphs>134</Paragraphs>
  <Slides>12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Презентація "Огляд і планування проекту"</vt:lpstr>
      <vt:lpstr>Презентація PowerPoint</vt:lpstr>
      <vt:lpstr>Мета: </vt:lpstr>
      <vt:lpstr> </vt:lpstr>
      <vt:lpstr> </vt:lpstr>
      <vt:lpstr>Дорожня карта впровадження спеціалізованих спортивних класів (етапи)</vt:lpstr>
      <vt:lpstr>«РУХАЄМОСЯ ВЕСЕЛО» (перший етап) </vt:lpstr>
      <vt:lpstr>Презентація PowerPoint</vt:lpstr>
      <vt:lpstr>Презентація PowerPoint</vt:lpstr>
      <vt:lpstr>  «КРОК ДО ОЛІМПУ» (третій етап)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Паніна Ірина Вікторівна</dc:creator>
  <cp:lastModifiedBy>Буєва Юлія Вікторівна</cp:lastModifiedBy>
  <cp:revision>203</cp:revision>
  <cp:lastPrinted>2024-05-24T11:30:40Z</cp:lastPrinted>
  <dcterms:created xsi:type="dcterms:W3CDTF">2021-01-28T07:21:51Z</dcterms:created>
  <dcterms:modified xsi:type="dcterms:W3CDTF">2024-10-22T11:00:58Z</dcterms:modified>
</cp:coreProperties>
</file>